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  <p:sldMasterId id="2147483792" r:id="rId2"/>
  </p:sldMasterIdLst>
  <p:sldIdLst>
    <p:sldId id="256" r:id="rId3"/>
    <p:sldId id="312" r:id="rId4"/>
    <p:sldId id="258" r:id="rId5"/>
    <p:sldId id="257" r:id="rId6"/>
    <p:sldId id="260" r:id="rId7"/>
    <p:sldId id="264" r:id="rId8"/>
    <p:sldId id="306" r:id="rId9"/>
    <p:sldId id="313" r:id="rId10"/>
    <p:sldId id="304" r:id="rId11"/>
    <p:sldId id="272" r:id="rId12"/>
    <p:sldId id="309" r:id="rId13"/>
    <p:sldId id="310" r:id="rId14"/>
    <p:sldId id="262" r:id="rId15"/>
    <p:sldId id="271" r:id="rId16"/>
    <p:sldId id="31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0FF69-3664-4A2A-A83F-D99AE57A7A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007E-7BB6-4635-8B49-2DCCB6691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B09CE-6E3A-4F89-A4C2-C47A4C12F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FEED7-AEC6-412C-BBE7-44470873C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D510B-D421-4138-A30D-8134B086A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74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6BE6F-9D9D-4B5E-BAF0-B5D529A75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AFEE8-F3A0-472D-9EF0-40E3A38A6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B49B8-FA28-4912-B779-798617B05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040D6-CD86-47CC-A647-34CCAD279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B1780-B081-4D21-82DA-0DDAA2E21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6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E8B922-85F2-48BC-91D0-3E75685A70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DD414-7264-4D05-865E-69D26AB86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4FF19-D9FE-4A88-AEE3-C974B972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A0B23-4BA2-42B7-B631-E39BBF768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A706B-8346-4C15-91E7-5120A168A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40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29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857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14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82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60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0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64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577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2C556-BC4F-4EE5-AC30-07691B878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C6834-3C03-4DCA-A137-2B79F5B44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D6A91-F7FB-409D-9A68-1E045C4EC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0B370-B1F6-471A-8068-E5E0C1E5F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EB878-0C3B-4269-B45F-50CBC7A83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650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785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89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0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F0813-77E9-4D63-BA6D-56F2E6713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34A7F-22D9-43A6-8B75-2EE2A32DB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2EDCE-956C-4239-8829-3A52D7DEC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94DC2-F8D8-460B-BE68-8E7CB350C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AD14B-0496-403D-81FA-9A45B3D02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3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A4F07-A536-4F7F-A680-20602FC43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BB2B1-ED04-4D0C-85E9-74A3514CB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6EBD92-0204-4D90-8286-A27C8D462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AA50C-B3BC-4AB7-AEFA-D790F4E41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1A5A6-2FC7-4741-BA42-CFC21501E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B4FF5-3748-4721-B76F-B70FBCD33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1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D4682-3C7D-4F4D-90BC-5DF3EA8AC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B55F7-42BB-436F-A16B-8CAD3FF6C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3DD9DB-553C-40B2-99F6-AFD8F8D60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3360F6-544F-44CF-93A6-C7C49C399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87DC8E-DBCA-40C8-9DC5-3B9510488C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768091-9818-4BAC-B5E9-4374E4122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7B0C7D-AE8D-4B17-955C-819A601FE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8AF051-4F16-4EB4-9AD3-373AF5D8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7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BA55-C230-4BE3-B730-77C96388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8FA1E2-74B1-46F8-B9BB-3826365BD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69115-D0D3-4CFC-93F5-91D552802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1FDAB-99F9-479D-A4D9-6C2B94DC3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7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32BB9A-04B4-4CDF-AB19-2999F8D4A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07D181-6CC9-466D-B45D-66B149EB5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8414E-D246-48BC-9C73-E4D6CEF8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38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03528-6636-4F5A-8347-8F2A24219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EE248-821A-479E-85DF-D2865D364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0ECEA-91AC-4F57-AD66-23537ED6C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88C6-B820-48C6-B952-1A48888CB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11952-93FC-458C-B3D1-6913A9985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8F7BE-5418-46FD-A694-510DAB71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0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EAEBD-34A8-4FAE-A0A5-2312AFF7B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DBCF-A2DF-4921-9E86-512352307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85604-C97C-498E-B0CB-FB90812B7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FB83E-6101-4EA2-AFE0-DFB502A0D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024A3-2819-4734-885E-9A4857271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536687-C923-4DBE-B480-51CED1B0F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1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4D436B-39CE-4967-936B-9165ACAF9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29A93-0C45-436E-99DB-E61335E75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36102-4F9D-461B-8201-26480BC83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FEF82-D1DF-4AEC-B34E-807C064386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43BCA-796F-40BD-8537-88C0A6DD0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72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4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nmuga@fsskj.upsi.edu.my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9FA01-B3DA-4C0E-95FD-52224C74E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0480" y="1270001"/>
            <a:ext cx="9591040" cy="143255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>Development of style e tactical (SET) model</a:t>
            </a:r>
            <a:br>
              <a:rPr lang="en-MY" sz="3200" b="1" dirty="0"/>
            </a:br>
            <a:endParaRPr lang="en-MY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4A7765-40AA-454A-AAA8-82547865F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0480" y="2702560"/>
            <a:ext cx="9591040" cy="2733040"/>
          </a:xfrm>
          <a:noFill/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7030A0"/>
                </a:solidFill>
              </a:rPr>
              <a:t>Sanmuga</a:t>
            </a:r>
            <a:r>
              <a:rPr lang="en-US" sz="2400" b="1" dirty="0">
                <a:solidFill>
                  <a:srgbClr val="7030A0"/>
                </a:solidFill>
              </a:rPr>
              <a:t> Nathan (PhD)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Sultan Idris Education University of Malaysia</a:t>
            </a:r>
          </a:p>
          <a:p>
            <a:r>
              <a:rPr lang="en-US" sz="2400" b="1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sanmuga@fsskj.upsi.edu.my</a:t>
            </a:r>
            <a:endParaRPr lang="en-US" sz="2400" b="1" dirty="0">
              <a:solidFill>
                <a:srgbClr val="7030A0"/>
              </a:solidFill>
            </a:endParaRPr>
          </a:p>
          <a:p>
            <a:endParaRPr lang="en-US" sz="2400" b="1" dirty="0">
              <a:solidFill>
                <a:srgbClr val="7030A0"/>
              </a:solidFill>
            </a:endParaRPr>
          </a:p>
          <a:p>
            <a:r>
              <a:rPr lang="en-US" sz="2400" b="1" dirty="0">
                <a:solidFill>
                  <a:srgbClr val="7030A0"/>
                </a:solidFill>
              </a:rPr>
              <a:t>(School teacher, senior lecturer, IAAF qualified coach, IAB member of </a:t>
            </a:r>
            <a:r>
              <a:rPr lang="en-US" sz="2400" b="1" dirty="0" err="1">
                <a:solidFill>
                  <a:srgbClr val="7030A0"/>
                </a:solidFill>
              </a:rPr>
              <a:t>TGfU</a:t>
            </a:r>
            <a:r>
              <a:rPr lang="en-US" sz="2400" b="1" dirty="0">
                <a:solidFill>
                  <a:srgbClr val="7030A0"/>
                </a:solidFill>
              </a:rPr>
              <a:t>)</a:t>
            </a:r>
            <a:endParaRPr lang="en-MY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533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BC2FF4-F69F-44E7-9B7B-AFE941E87E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473096"/>
              </p:ext>
            </p:extLst>
          </p:nvPr>
        </p:nvGraphicFramePr>
        <p:xfrm>
          <a:off x="304800" y="0"/>
          <a:ext cx="11582400" cy="678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680">
                  <a:extLst>
                    <a:ext uri="{9D8B030D-6E8A-4147-A177-3AD203B41FA5}">
                      <a16:colId xmlns:a16="http://schemas.microsoft.com/office/drawing/2014/main" val="3723967159"/>
                    </a:ext>
                  </a:extLst>
                </a:gridCol>
                <a:gridCol w="9316720">
                  <a:extLst>
                    <a:ext uri="{9D8B030D-6E8A-4147-A177-3AD203B41FA5}">
                      <a16:colId xmlns:a16="http://schemas.microsoft.com/office/drawing/2014/main" val="3030835916"/>
                    </a:ext>
                  </a:extLst>
                </a:gridCol>
              </a:tblGrid>
              <a:tr h="475949">
                <a:tc>
                  <a:txBody>
                    <a:bodyPr/>
                    <a:lstStyle/>
                    <a:p>
                      <a:r>
                        <a:rPr lang="en-US" sz="1800" dirty="0"/>
                        <a:t>Skill levels</a:t>
                      </a:r>
                      <a:endParaRPr lang="en-MY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Practical Lesson Example:  Passing and dribbling in Field hockey</a:t>
                      </a:r>
                      <a:endParaRPr lang="en-MY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045702"/>
                  </a:ext>
                </a:extLst>
              </a:tr>
              <a:tr h="1526223">
                <a:tc>
                  <a:txBody>
                    <a:bodyPr/>
                    <a:lstStyle/>
                    <a:p>
                      <a:r>
                        <a:rPr lang="en-US" sz="1800" dirty="0"/>
                        <a:t>High skill Activities</a:t>
                      </a:r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Warming up (student lead roll/tap ball activities &amp; Dynamic stretching)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Discussion: Tactical decision making (when to pass and dribble; types of dribbling skills)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Game play 1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: 3 vs .3 (30m x 20m</a:t>
                      </a:r>
                      <a:r>
                        <a:rPr lang="en-US" sz="1800" dirty="0"/>
                        <a:t>)  (Tactical application)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Discussion (Cues):  Technical skill passing, dribbling (low, high and Indian dribble)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Skill drill passing and dribbling (low dribble , high dribble and Indian dribble)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Game play 2: 4 vs. 4 (30 x 20m) (Application tactics and skill technique)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Limbering down, assessment and reflection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147363"/>
                  </a:ext>
                </a:extLst>
              </a:tr>
              <a:tr h="1812390">
                <a:tc>
                  <a:txBody>
                    <a:bodyPr/>
                    <a:lstStyle/>
                    <a:p>
                      <a:r>
                        <a:rPr lang="en-US" sz="1800" dirty="0"/>
                        <a:t>Medium skill Activities</a:t>
                      </a:r>
                      <a:endParaRPr lang="en-MY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Warming up (</a:t>
                      </a:r>
                      <a:r>
                        <a:rPr lang="en-US" sz="1800" u="sng" dirty="0">
                          <a:solidFill>
                            <a:srgbClr val="FF0000"/>
                          </a:solidFill>
                        </a:rPr>
                        <a:t>student lead roll/tap ball activities &amp; Dynamic stretching</a:t>
                      </a:r>
                      <a:r>
                        <a:rPr lang="en-US" sz="1800" dirty="0"/>
                        <a:t>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Discussion: Tactical decision making (when to pass and dribble; types of dribbling skills)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Game play 1: 3 vs .3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(30m x 10m</a:t>
                      </a:r>
                      <a:r>
                        <a:rPr lang="en-US" sz="1800" dirty="0"/>
                        <a:t>)  (Tactical application)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Discussion (Cues):  Technical skill passing, dribbling (low, high and Indian dribble)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Skill drill passing and dribbling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Game play 2: 3 vs. 3 (30 x 10m) (Application tactics and skill technique)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Limbering down, assessment and reflection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077681"/>
                  </a:ext>
                </a:extLst>
              </a:tr>
              <a:tr h="2098556">
                <a:tc>
                  <a:txBody>
                    <a:bodyPr/>
                    <a:lstStyle/>
                    <a:p>
                      <a:r>
                        <a:rPr lang="en-US" sz="1800" dirty="0"/>
                        <a:t>Low skill Activities</a:t>
                      </a:r>
                      <a:endParaRPr lang="en-MY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Warming up (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Teacher lead roll/tap ball activities &amp; Dynamic stretching</a:t>
                      </a:r>
                      <a:r>
                        <a:rPr lang="en-US" sz="1800" dirty="0"/>
                        <a:t>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Discussion: Tactical decision making (when to pass and dribble; types of dribbling skills)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Game play 1: 3 vs .3 (30m x 10m)  (Tactical application)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Discussion (Cues):  Technical skill passing, dribbling (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low and high dribble</a:t>
                      </a:r>
                      <a:r>
                        <a:rPr lang="en-US" sz="1800" dirty="0"/>
                        <a:t>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Skill drill passing and dribbling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Game play 2: 3 vs. 3 (30 x 10m) (Application tactics and skill technique)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dirty="0"/>
                        <a:t>Limbering down, assessment and reflection</a:t>
                      </a:r>
                    </a:p>
                    <a:p>
                      <a:endParaRPr lang="en-MY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274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254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4B12F-AC2E-4979-8B0F-82BBF974B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"/>
            <a:ext cx="10515600" cy="6034723"/>
          </a:xfrm>
        </p:spPr>
        <p:txBody>
          <a:bodyPr/>
          <a:lstStyle/>
          <a:p>
            <a:endParaRPr lang="en-MY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193BA3-2CAF-4E81-8FC2-7A8DA3146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223837"/>
            <a:ext cx="11191875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059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9BAA5F-650F-4AAB-AA28-E9E9544F0A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921" y="243840"/>
            <a:ext cx="10299382" cy="6136640"/>
          </a:xfrm>
        </p:spPr>
      </p:pic>
    </p:spTree>
    <p:extLst>
      <p:ext uri="{BB962C8B-B14F-4D97-AF65-F5344CB8AC3E}">
        <p14:creationId xmlns:p14="http://schemas.microsoft.com/office/powerpoint/2010/main" val="1057005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B42B6-309D-41D5-A944-A58DA6A4F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Preliminary research of SET Pedagogical Model</a:t>
            </a:r>
            <a:endParaRPr lang="en-MY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129EE-9B89-45A0-95C3-E4B6361EF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58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A quasi–experimental study and triangulated qualitative focus-group interview  was conducted to measure the efficacy of SET model</a:t>
            </a:r>
          </a:p>
          <a:p>
            <a:r>
              <a:rPr lang="en-US" dirty="0">
                <a:solidFill>
                  <a:srgbClr val="7030A0"/>
                </a:solidFill>
              </a:rPr>
              <a:t>Findings indicated SET pedagogical model achieved learning  outcomes that were  better   than equal other two teaching models (Style B Tactical and Style H Tactical) in field hockey performance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7030A0"/>
                </a:solidFill>
              </a:rPr>
              <a:t>Speed and accuracy general hockey skill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7030A0"/>
                </a:solidFill>
              </a:rPr>
              <a:t>Declarative &amp; Procedural knowledge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7030A0"/>
                </a:solidFill>
              </a:rPr>
              <a:t>Tactical decision making (what skill to choose)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7030A0"/>
                </a:solidFill>
              </a:rPr>
              <a:t>Focus group interview: Enjoy playing game especially using SET model</a:t>
            </a:r>
          </a:p>
          <a:p>
            <a:r>
              <a:rPr lang="en-US" b="0" i="0" dirty="0">
                <a:solidFill>
                  <a:srgbClr val="7030A0"/>
                </a:solidFill>
                <a:effectLst/>
              </a:rPr>
              <a:t>Further testing of this model with other sports and in other cultural contexts is recommended.</a:t>
            </a:r>
          </a:p>
          <a:p>
            <a:endParaRPr lang="en-US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533704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E73FB-0085-493E-8E49-6BD15CDEF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  <a:solidFill>
            <a:srgbClr val="00B0F0"/>
          </a:solidFill>
        </p:spPr>
        <p:txBody>
          <a:bodyPr/>
          <a:lstStyle/>
          <a:p>
            <a:r>
              <a:rPr lang="en-US" dirty="0"/>
              <a:t>References: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0B9C9-5738-4089-9C9D-9C017DD99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018723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r>
              <a:rPr lang="en-US" b="0" i="0" dirty="0">
                <a:solidFill>
                  <a:srgbClr val="7030A0"/>
                </a:solidFill>
                <a:effectLst/>
                <a:latin typeface="FSBrabo"/>
              </a:rPr>
              <a:t>Bunker D, &amp;Thorpe, R. (1982). </a:t>
            </a:r>
            <a:r>
              <a:rPr lang="en-US" b="0" i="1" dirty="0">
                <a:solidFill>
                  <a:srgbClr val="7030A0"/>
                </a:solidFill>
                <a:effectLst/>
                <a:latin typeface="FSBrabo"/>
              </a:rPr>
              <a:t>A model for the teaching of games in the secondary schools</a:t>
            </a:r>
            <a:r>
              <a:rPr lang="en-US" b="0" i="0" dirty="0">
                <a:solidFill>
                  <a:srgbClr val="7030A0"/>
                </a:solidFill>
                <a:effectLst/>
                <a:latin typeface="FSBrabo"/>
              </a:rPr>
              <a:t>. The Bulletin of Physical Education, </a:t>
            </a:r>
            <a:r>
              <a:rPr lang="en-US" dirty="0">
                <a:solidFill>
                  <a:srgbClr val="7030A0"/>
                </a:solidFill>
              </a:rPr>
              <a:t>10</a:t>
            </a:r>
            <a:r>
              <a:rPr lang="en-US" b="0" i="0" dirty="0">
                <a:solidFill>
                  <a:srgbClr val="7030A0"/>
                </a:solidFill>
                <a:effectLst/>
                <a:latin typeface="FSBrabo"/>
              </a:rPr>
              <a:t>:9-16</a:t>
            </a:r>
          </a:p>
          <a:p>
            <a:r>
              <a:rPr lang="en-US" b="0" i="0" dirty="0">
                <a:solidFill>
                  <a:srgbClr val="7030A0"/>
                </a:solidFill>
                <a:effectLst/>
                <a:latin typeface="FSBrabo"/>
              </a:rPr>
              <a:t>Mitchell, S., </a:t>
            </a:r>
            <a:r>
              <a:rPr lang="en-US" b="0" i="0" dirty="0" err="1">
                <a:solidFill>
                  <a:srgbClr val="7030A0"/>
                </a:solidFill>
                <a:effectLst/>
                <a:latin typeface="FSBrabo"/>
              </a:rPr>
              <a:t>Oslin</a:t>
            </a:r>
            <a:r>
              <a:rPr lang="en-US" b="0" i="0" dirty="0">
                <a:solidFill>
                  <a:srgbClr val="7030A0"/>
                </a:solidFill>
                <a:effectLst/>
                <a:latin typeface="FSBrabo"/>
              </a:rPr>
              <a:t>, J.L, &amp; Griffin L. (2013). </a:t>
            </a:r>
            <a:r>
              <a:rPr lang="en-US" b="0" i="1" dirty="0">
                <a:solidFill>
                  <a:srgbClr val="7030A0"/>
                </a:solidFill>
                <a:effectLst/>
                <a:latin typeface="FSBrabo"/>
              </a:rPr>
              <a:t>Teaching sport concept and skills. A tactical games approach for ages 7 to 18.</a:t>
            </a:r>
            <a:r>
              <a:rPr lang="en-US" b="0" i="0" dirty="0">
                <a:solidFill>
                  <a:srgbClr val="7030A0"/>
                </a:solidFill>
                <a:effectLst/>
                <a:latin typeface="FSBrabo"/>
              </a:rPr>
              <a:t> Human Kinetics</a:t>
            </a:r>
            <a:r>
              <a:rPr lang="en-US" dirty="0">
                <a:solidFill>
                  <a:srgbClr val="7030A0"/>
                </a:solidFill>
                <a:latin typeface="FSBrabo"/>
              </a:rPr>
              <a:t>, </a:t>
            </a:r>
            <a:r>
              <a:rPr lang="en-US" b="0" i="0" dirty="0">
                <a:solidFill>
                  <a:srgbClr val="7030A0"/>
                </a:solidFill>
                <a:effectLst/>
                <a:latin typeface="FSBrabo"/>
              </a:rPr>
              <a:t>:1-259.</a:t>
            </a:r>
          </a:p>
          <a:p>
            <a:r>
              <a:rPr lang="en-US" b="0" i="0" dirty="0" err="1">
                <a:solidFill>
                  <a:srgbClr val="7030A0"/>
                </a:solidFill>
                <a:effectLst/>
                <a:latin typeface="FSBrabo"/>
              </a:rPr>
              <a:t>Mosston</a:t>
            </a:r>
            <a:r>
              <a:rPr lang="en-US" b="0" i="0" dirty="0">
                <a:solidFill>
                  <a:srgbClr val="7030A0"/>
                </a:solidFill>
                <a:effectLst/>
                <a:latin typeface="FSBrabo"/>
              </a:rPr>
              <a:t>, M.,&amp; Ashworth, S. (2008). </a:t>
            </a:r>
            <a:r>
              <a:rPr lang="en-US" b="0" i="1" dirty="0">
                <a:solidFill>
                  <a:srgbClr val="7030A0"/>
                </a:solidFill>
                <a:effectLst/>
                <a:latin typeface="FSBrabo"/>
              </a:rPr>
              <a:t>Teaching Physical Education</a:t>
            </a:r>
            <a:r>
              <a:rPr lang="en-US" b="0" i="0" dirty="0">
                <a:solidFill>
                  <a:srgbClr val="7030A0"/>
                </a:solidFill>
                <a:effectLst/>
                <a:latin typeface="FSBrabo"/>
              </a:rPr>
              <a:t>, 5th ed, New York: Benjamin Cummings</a:t>
            </a:r>
          </a:p>
          <a:p>
            <a:r>
              <a:rPr lang="en-US" b="0" i="0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FSBrabo"/>
              </a:rPr>
              <a:t>Nathan S. (2008). </a:t>
            </a:r>
            <a:r>
              <a:rPr lang="en-US" b="0" i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FSBrabo"/>
              </a:rPr>
              <a:t>The effects and </a:t>
            </a:r>
            <a:r>
              <a:rPr lang="en-US" b="0" i="1" dirty="0" err="1">
                <a:solidFill>
                  <a:srgbClr val="7030A0"/>
                </a:solidFill>
                <a:effectLst/>
                <a:highlight>
                  <a:srgbClr val="FFFF00"/>
                </a:highlight>
                <a:latin typeface="FSBrabo"/>
              </a:rPr>
              <a:t>sustainabilities</a:t>
            </a:r>
            <a:r>
              <a:rPr lang="en-US" b="0" i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FSBrabo"/>
              </a:rPr>
              <a:t> of training </a:t>
            </a:r>
            <a:r>
              <a:rPr lang="en-US" b="0" i="1" dirty="0" err="1">
                <a:solidFill>
                  <a:srgbClr val="7030A0"/>
                </a:solidFill>
                <a:effectLst/>
                <a:highlight>
                  <a:srgbClr val="FFFF00"/>
                </a:highlight>
                <a:latin typeface="FSBrabo"/>
              </a:rPr>
              <a:t>programmes</a:t>
            </a:r>
            <a:r>
              <a:rPr lang="en-US" b="0" i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FSBrabo"/>
              </a:rPr>
              <a:t> using tactical model of </a:t>
            </a:r>
            <a:r>
              <a:rPr lang="en-US" b="0" i="1" dirty="0" err="1">
                <a:solidFill>
                  <a:srgbClr val="7030A0"/>
                </a:solidFill>
                <a:effectLst/>
                <a:highlight>
                  <a:srgbClr val="FFFF00"/>
                </a:highlight>
                <a:latin typeface="FSBrabo"/>
              </a:rPr>
              <a:t>TGfU</a:t>
            </a:r>
            <a:r>
              <a:rPr lang="en-US" b="0" i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FSBrabo"/>
              </a:rPr>
              <a:t> with different teaching styles on students with varying hockey skills level</a:t>
            </a:r>
            <a:r>
              <a:rPr lang="en-US" b="0" i="0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FSBrabo"/>
              </a:rPr>
              <a:t>. Paper presented at the Asia Pacific Sports Education Conference. 21 January 2008; Flinders University, Australia</a:t>
            </a:r>
          </a:p>
          <a:p>
            <a:r>
              <a:rPr lang="en-US" b="0" i="0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FSBrabo"/>
              </a:rPr>
              <a:t>Nathan, S., &amp; Haynes, J. (2013). A move to an innovative games teaching model: Style E Tactical (SET).,</a:t>
            </a:r>
            <a:r>
              <a:rPr lang="en-US" dirty="0">
                <a:solidFill>
                  <a:srgbClr val="7030A0"/>
                </a:solidFill>
                <a:highlight>
                  <a:srgbClr val="FFFF00"/>
                </a:highlight>
              </a:rPr>
              <a:t>4</a:t>
            </a:r>
            <a:r>
              <a:rPr lang="en-US" b="0" i="0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FSBrabo"/>
              </a:rPr>
              <a:t>(3):287-302. DOI: 10.1080/18377122.2013.836769</a:t>
            </a:r>
            <a:r>
              <a:rPr lang="en-US" i="1" dirty="0">
                <a:solidFill>
                  <a:srgbClr val="7030A0"/>
                </a:solidFill>
                <a:highlight>
                  <a:srgbClr val="FFFF00"/>
                </a:highlight>
                <a:latin typeface="FSBrabo"/>
              </a:rPr>
              <a:t>Asia-Pacific Journal of Health, Sport and Physical Education</a:t>
            </a:r>
            <a:endParaRPr lang="en-US" b="0" i="0" dirty="0">
              <a:solidFill>
                <a:srgbClr val="7030A0"/>
              </a:solidFill>
              <a:effectLst/>
              <a:highlight>
                <a:srgbClr val="FFFF00"/>
              </a:highlight>
              <a:latin typeface="FSBrabo"/>
            </a:endParaRPr>
          </a:p>
          <a:p>
            <a:r>
              <a:rPr lang="en-MY" dirty="0" err="1">
                <a:solidFill>
                  <a:srgbClr val="7030A0"/>
                </a:solidFill>
              </a:rPr>
              <a:t>Nathan,S</a:t>
            </a:r>
            <a:r>
              <a:rPr lang="en-MY" dirty="0">
                <a:solidFill>
                  <a:srgbClr val="7030A0"/>
                </a:solidFill>
              </a:rPr>
              <a:t> &amp; </a:t>
            </a:r>
            <a:r>
              <a:rPr lang="en-MY" dirty="0" err="1">
                <a:solidFill>
                  <a:srgbClr val="7030A0"/>
                </a:solidFill>
              </a:rPr>
              <a:t>Ratnavadivel</a:t>
            </a:r>
            <a:r>
              <a:rPr lang="en-MY" dirty="0">
                <a:solidFill>
                  <a:srgbClr val="7030A0"/>
                </a:solidFill>
              </a:rPr>
              <a:t>, N. (2012). Exploring </a:t>
            </a:r>
            <a:r>
              <a:rPr lang="en-MY" dirty="0" err="1">
                <a:solidFill>
                  <a:srgbClr val="7030A0"/>
                </a:solidFill>
              </a:rPr>
              <a:t>Mosston’s</a:t>
            </a:r>
            <a:r>
              <a:rPr lang="en-MY" dirty="0">
                <a:solidFill>
                  <a:srgbClr val="7030A0"/>
                </a:solidFill>
              </a:rPr>
              <a:t> Spectrum of Teaching Styles usage and perception among student teachers of Sultan Idris Education. </a:t>
            </a:r>
            <a:r>
              <a:rPr lang="en-MY" i="1" dirty="0">
                <a:solidFill>
                  <a:srgbClr val="7030A0"/>
                </a:solidFill>
              </a:rPr>
              <a:t>Journal of Research, Policy &amp; Practice of Teachers &amp; Teacher Education</a:t>
            </a:r>
            <a:r>
              <a:rPr lang="en-MY" dirty="0">
                <a:solidFill>
                  <a:srgbClr val="7030A0"/>
                </a:solidFill>
              </a:rPr>
              <a:t> Vol (1), 33-44. 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10995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DC929-7E41-4B5E-AED8-36B3152AB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664C4-2EC4-4B78-A6FD-A309B97EC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b="1" dirty="0">
                <a:solidFill>
                  <a:srgbClr val="7030A0"/>
                </a:solidFill>
              </a:rPr>
              <a:t>My thanks</a:t>
            </a:r>
            <a:endParaRPr lang="en-MY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34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8FFA6-3D6A-4721-BC28-FCC61944F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440" y="365125"/>
            <a:ext cx="10515600" cy="843915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Malaysia: Sports and Physical Education</a:t>
            </a:r>
            <a:endParaRPr lang="en-MY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24123-EC26-4342-9B04-3723F7EA1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040"/>
            <a:ext cx="10515600" cy="496792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Badminton, Hockey, Squash, and Cycling, Diving (Football favorite game in Malaysia) and </a:t>
            </a:r>
            <a:r>
              <a:rPr lang="en-US" dirty="0" err="1"/>
              <a:t>Sepak</a:t>
            </a:r>
            <a:r>
              <a:rPr lang="en-US" dirty="0"/>
              <a:t> Takraw traditional game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Physical Education: Traditionally we follow British  system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Nowadays we follow the 21</a:t>
            </a:r>
            <a:r>
              <a:rPr lang="en-US" baseline="30000" dirty="0"/>
              <a:t>st</a:t>
            </a:r>
            <a:r>
              <a:rPr lang="en-US" dirty="0"/>
              <a:t> century education approach (ICT &amp; Inquiry learning are embedded in PEHE curriculum)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PEHE is a compulsory subject in Malaysian school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Pedagogical approaches in PE: Traditional we use direct instruction (Command, Reciprocal style and skilled based Technical model )  teaching open skill and closed skill sports and games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Currently: </a:t>
            </a:r>
            <a:r>
              <a:rPr lang="en-US" dirty="0" err="1"/>
              <a:t>TGfU</a:t>
            </a:r>
            <a:r>
              <a:rPr lang="en-US" dirty="0"/>
              <a:t> (Games) , Cooperative learning, Inquiry learning (HE) &amp; Direct approach, Skilled based Technical model &amp; Mastery learning (closed skill sports)</a:t>
            </a:r>
          </a:p>
          <a:p>
            <a:pPr>
              <a:buFont typeface="Wingdings" panose="05000000000000000000" pitchFamily="2" charset="2"/>
              <a:buChar char="v"/>
            </a:pPr>
            <a:endParaRPr lang="en-MY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29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0DD4-A9C4-46A5-A563-7A7F9E02C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8395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sz="3600" b="1" dirty="0"/>
              <a:t>Higher Education Intuition in Malaysia</a:t>
            </a:r>
            <a:br>
              <a:rPr lang="en-US" sz="3600" b="1" dirty="0"/>
            </a:br>
            <a:r>
              <a:rPr lang="en-US" sz="3600" b="1" dirty="0"/>
              <a:t> (PE, Sports Science. Sports Coaching )</a:t>
            </a:r>
            <a:endParaRPr lang="en-MY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689B8-3392-4399-8DE2-80225F23A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Teachers Education Institutes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>
                <a:highlight>
                  <a:srgbClr val="FF00FF"/>
                </a:highlight>
              </a:rPr>
              <a:t>Sultan Idris Education University (UPSI)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Putra University of Malaysia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University of Malaya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University of Technology Mara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University Science Malaysia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University of Technology of Malaysia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Management &amp; Science University </a:t>
            </a:r>
          </a:p>
          <a:p>
            <a:pPr>
              <a:buFont typeface="Wingdings" panose="05000000000000000000" pitchFamily="2" charset="2"/>
              <a:buChar char="v"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25343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CDEF-984E-46D6-9079-F134B8D89C3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sz="3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The Style ‘E’ Tactical (SET) Pedagogical Model</a:t>
            </a:r>
            <a:endParaRPr lang="en-MY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2BFD8-F58A-4C3D-A45D-D7FF62775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Initial stage of development  of the Style ‘E’ Tactical (SET) Model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333333"/>
                </a:solidFill>
                <a:latin typeface="Open Sans" panose="020B0606030504020204" pitchFamily="34" charset="0"/>
              </a:rPr>
              <a:t> Eclectic game based approach (GBA)</a:t>
            </a:r>
            <a:endParaRPr lang="en-US" sz="28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 The SET is a combination of two pedagogical approaches: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Mosston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and Ashworth’s Spectrum Teaching Style E  and Bunker and Thorpe’s original Teaching Games for Understanding (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TGfU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).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To test the efficacy of this new model, the SET was compared to two other teaching </a:t>
            </a:r>
            <a:r>
              <a:rPr lang="en-US" dirty="0">
                <a:solidFill>
                  <a:srgbClr val="333333"/>
                </a:solidFill>
                <a:latin typeface="Open Sans" panose="020B0606030504020204" pitchFamily="34" charset="0"/>
              </a:rPr>
              <a:t>approach</a:t>
            </a:r>
            <a:r>
              <a:rPr lang="en-US" sz="2800" dirty="0">
                <a:solidFill>
                  <a:srgbClr val="333333"/>
                </a:solidFill>
                <a:latin typeface="Open Sans" panose="020B0606030504020204" pitchFamily="34" charset="0"/>
              </a:rPr>
              <a:t>: SBT (Style B Tactical and Style H Tactical)</a:t>
            </a:r>
            <a:endParaRPr lang="en-US" sz="28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61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20CB9-176F-45D3-97F4-5CE21D9AE48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The value of developing the integrated SET pedagogical model</a:t>
            </a:r>
            <a:endParaRPr lang="en-MY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88166-7E00-4DFE-82A6-93790DD9E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4640" y="2075154"/>
            <a:ext cx="10058400" cy="393192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7030A0"/>
                </a:solidFill>
              </a:rPr>
              <a:t> To development of strong conceptual framework game based learning and teaching  at macro level supporting </a:t>
            </a:r>
            <a:r>
              <a:rPr lang="en-US" sz="3200" dirty="0" err="1">
                <a:solidFill>
                  <a:srgbClr val="7030A0"/>
                </a:solidFill>
              </a:rPr>
              <a:t>TGfU</a:t>
            </a:r>
            <a:endParaRPr lang="en-US" sz="3200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7030A0"/>
                </a:solidFill>
              </a:rPr>
              <a:t> At micro level with the intention  catering  the students with different levels of ability and varying skill levels in game play using Inclusion Style (E) – as </a:t>
            </a:r>
            <a:r>
              <a:rPr lang="en-US" sz="3200" dirty="0" err="1">
                <a:solidFill>
                  <a:srgbClr val="7030A0"/>
                </a:solidFill>
              </a:rPr>
              <a:t>TGfU</a:t>
            </a:r>
            <a:r>
              <a:rPr lang="en-US" sz="3200" dirty="0">
                <a:solidFill>
                  <a:srgbClr val="7030A0"/>
                </a:solidFill>
              </a:rPr>
              <a:t> overlook ability and skill levels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3200" dirty="0">
                <a:solidFill>
                  <a:srgbClr val="7030A0"/>
                </a:solidFill>
              </a:rPr>
              <a:t>Supporting and comprehend Style E (Spectrum of </a:t>
            </a:r>
            <a:r>
              <a:rPr lang="en-US" sz="3200" dirty="0" err="1">
                <a:solidFill>
                  <a:srgbClr val="7030A0"/>
                </a:solidFill>
              </a:rPr>
              <a:t>Mosston</a:t>
            </a:r>
            <a:r>
              <a:rPr lang="en-US" sz="3200" dirty="0">
                <a:solidFill>
                  <a:srgbClr val="7030A0"/>
                </a:solidFill>
              </a:rPr>
              <a:t> Teaching  Styles) and </a:t>
            </a:r>
            <a:r>
              <a:rPr lang="en-US" sz="3200" dirty="0" err="1">
                <a:solidFill>
                  <a:srgbClr val="7030A0"/>
                </a:solidFill>
              </a:rPr>
              <a:t>TGfU</a:t>
            </a:r>
            <a:r>
              <a:rPr lang="en-US" sz="3200" dirty="0">
                <a:solidFill>
                  <a:srgbClr val="7030A0"/>
                </a:solidFill>
              </a:rPr>
              <a:t> as to be more holistic Game Based Approach</a:t>
            </a:r>
          </a:p>
          <a:p>
            <a:pPr>
              <a:buFont typeface="Wingdings" panose="05000000000000000000" pitchFamily="2" charset="2"/>
              <a:buChar char="q"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25711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620D5-1E80-4ABC-A2BB-F58FB3A02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76606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Heuristic development of SET Pedagogical model</a:t>
            </a:r>
            <a:endParaRPr lang="en-MY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ED0C3-F27E-4EC7-A025-E2B097142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19200"/>
            <a:ext cx="10058400" cy="481584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Pre-impact set (planning and lesson plan)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Impact-set (during teaching and learning)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Manipulation of 6 steps of </a:t>
            </a:r>
            <a:r>
              <a:rPr lang="en-US" b="1" dirty="0" err="1">
                <a:solidFill>
                  <a:srgbClr val="7030A0"/>
                </a:solidFill>
              </a:rPr>
              <a:t>TGfU</a:t>
            </a:r>
            <a:r>
              <a:rPr lang="en-US" b="1" dirty="0">
                <a:solidFill>
                  <a:srgbClr val="7030A0"/>
                </a:solidFill>
              </a:rPr>
              <a:t> &amp; Style 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7030A0"/>
                </a:solidFill>
              </a:rPr>
              <a:t> Game form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7030A0"/>
                </a:solidFill>
              </a:rPr>
              <a:t> Game Appreciation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7030A0"/>
                </a:solidFill>
              </a:rPr>
              <a:t>Tactical Awareness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7030A0"/>
                </a:solidFill>
              </a:rPr>
              <a:t> Decision making (What to do &amp; How to do)                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7030A0"/>
                </a:solidFill>
              </a:rPr>
              <a:t> Skill execution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7030A0"/>
                </a:solidFill>
              </a:rPr>
              <a:t> Performance (measured game play assessment)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TGfU</a:t>
            </a:r>
            <a:r>
              <a:rPr lang="en-US" b="1" dirty="0">
                <a:solidFill>
                  <a:srgbClr val="7030A0"/>
                </a:solidFill>
              </a:rPr>
              <a:t>  lesson tasks were prepared in accordance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      to Style E (Inclusion) : High  difficulties, Medium  difficulties and low difficulties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post-impact set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7030A0"/>
                </a:solidFill>
              </a:rPr>
              <a:t> Game based assessments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7030A0"/>
                </a:solidFill>
              </a:rPr>
              <a:t>Reflections</a:t>
            </a:r>
            <a:endParaRPr lang="en-MY" b="1" dirty="0">
              <a:solidFill>
                <a:srgbClr val="7030A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67BB07-4F6A-442C-AB9F-390A52128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2559" y="1310640"/>
            <a:ext cx="4958081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60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8562D-A957-42B8-B545-E457B16F3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631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/>
              <a:t>    </a:t>
            </a:r>
            <a:r>
              <a:rPr lang="en-US" b="1" dirty="0">
                <a:solidFill>
                  <a:srgbClr val="7030A0"/>
                </a:solidFill>
              </a:rPr>
              <a:t>SET Lesson structure</a:t>
            </a:r>
            <a:endParaRPr lang="en-MY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9F0DF-A52A-4FC6-9624-B41AF2E38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520"/>
            <a:ext cx="10515600" cy="468344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Warm up activities (game play form)</a:t>
            </a:r>
          </a:p>
          <a:p>
            <a:pPr marL="514350" indent="-514350">
              <a:buAutoNum type="arabicPeriod"/>
            </a:pPr>
            <a:r>
              <a:rPr lang="en-US" dirty="0"/>
              <a:t>Tactical discussion via guided discovery (when to pass and dribble)</a:t>
            </a:r>
          </a:p>
          <a:p>
            <a:pPr marL="514350" indent="-514350">
              <a:buAutoNum type="arabicPeriod"/>
            </a:pPr>
            <a:r>
              <a:rPr lang="en-US" dirty="0"/>
              <a:t>Tactical application in small sided game play</a:t>
            </a:r>
          </a:p>
          <a:p>
            <a:pPr marL="514350" indent="-514350">
              <a:buAutoNum type="arabicPeriod"/>
            </a:pPr>
            <a:r>
              <a:rPr lang="en-US" dirty="0"/>
              <a:t>Skill/technical discussion via guided discovery (how to pass and dribble (low dribble, high dribble and Indian dribble)</a:t>
            </a:r>
          </a:p>
          <a:p>
            <a:pPr marL="514350" indent="-514350">
              <a:buAutoNum type="arabicPeriod"/>
            </a:pPr>
            <a:r>
              <a:rPr lang="en-US" dirty="0"/>
              <a:t>Skill drills (passing, dribbling skills)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Skill application  and tactics in game play situations</a:t>
            </a:r>
          </a:p>
          <a:p>
            <a:pPr marL="514350" indent="-514350">
              <a:buAutoNum type="arabicPeriod"/>
            </a:pPr>
            <a:r>
              <a:rPr lang="en-US" dirty="0"/>
              <a:t>Advance game play situation for higher skill group</a:t>
            </a:r>
          </a:p>
          <a:p>
            <a:pPr marL="514350" indent="-514350">
              <a:buAutoNum type="arabicPeriod"/>
            </a:pPr>
            <a:r>
              <a:rPr lang="en-US" dirty="0"/>
              <a:t>Limbering and cooling down</a:t>
            </a:r>
          </a:p>
          <a:p>
            <a:pPr marL="514350" indent="-514350">
              <a:buAutoNum type="arabicPeriod"/>
            </a:pPr>
            <a:r>
              <a:rPr lang="en-US" dirty="0"/>
              <a:t>Reflection and assessments (skill, decision making, enjoyment&amp; cooperation)</a:t>
            </a:r>
          </a:p>
          <a:p>
            <a:pPr marL="514350" indent="-514350">
              <a:buAutoNum type="arabicPeriod"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48436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8283-841F-4772-93C9-C7737CDDBCF0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Practical example a unit of lesson plan in hockey for form 2 students (14 years old)</a:t>
            </a:r>
            <a:endParaRPr lang="en-MY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8A9DC-7C6D-4E6B-B45D-E69A73D49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800" b="1" dirty="0">
                <a:solidFill>
                  <a:srgbClr val="7030A0"/>
                </a:solidFill>
              </a:rPr>
              <a:t>Learning standard </a:t>
            </a:r>
            <a:r>
              <a:rPr lang="en-US" b="1" dirty="0">
                <a:solidFill>
                  <a:srgbClr val="7030A0"/>
                </a:solidFill>
              </a:rPr>
              <a:t>based Malaysian School PE Curriculum</a:t>
            </a:r>
            <a:endParaRPr lang="en-US" sz="2800" dirty="0"/>
          </a:p>
          <a:p>
            <a:pPr algn="l"/>
            <a:r>
              <a:rPr lang="en-US" sz="2800" dirty="0"/>
              <a:t>Psychomotor:</a:t>
            </a:r>
            <a:r>
              <a:rPr lang="ms-MY" sz="2800" dirty="0">
                <a:solidFill>
                  <a:srgbClr val="00000A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MY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/>
              <a:t>1.2 :To be able to pass, dribble ball in hockey game play situations</a:t>
            </a:r>
          </a:p>
          <a:p>
            <a:pPr algn="l"/>
            <a:r>
              <a:rPr lang="en-US" sz="2800" dirty="0"/>
              <a:t>Cognitive:</a:t>
            </a:r>
          </a:p>
          <a:p>
            <a:pPr algn="l"/>
            <a:r>
              <a:rPr lang="en-US" sz="2800" dirty="0"/>
              <a:t>2.3 :To be able to make tactical decision when to pass or dribble</a:t>
            </a:r>
          </a:p>
          <a:p>
            <a:pPr algn="l"/>
            <a:r>
              <a:rPr lang="en-US" sz="2800" dirty="0"/>
              <a:t>Affective:</a:t>
            </a:r>
          </a:p>
          <a:p>
            <a:pPr algn="l"/>
            <a:r>
              <a:rPr lang="en-US" sz="2800" dirty="0"/>
              <a:t>3.1: Able to enjoy and cooperate with teammates while playing in a game play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866942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5158198-5F06-40DA-94AF-D2EBD5F99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679931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Learning Objectives</a:t>
            </a:r>
            <a:endParaRPr lang="en-MY" b="1" dirty="0">
              <a:solidFill>
                <a:srgbClr val="7030A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13D5792-A141-4D2B-B672-1853217AB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260"/>
            <a:ext cx="10515600" cy="4872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</a:rPr>
              <a:t>Psychomotor: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1.</a:t>
            </a:r>
            <a:r>
              <a:rPr lang="en-US" sz="2400" dirty="0">
                <a:solidFill>
                  <a:srgbClr val="FF0000"/>
                </a:solidFill>
              </a:rPr>
              <a:t>High skill</a:t>
            </a:r>
            <a:r>
              <a:rPr lang="en-US" sz="2400" dirty="0">
                <a:solidFill>
                  <a:srgbClr val="7030A0"/>
                </a:solidFill>
              </a:rPr>
              <a:t>: Able to pass and dribble ball (close, loose and Indian dribble) in game play situation of 3 vs.3 and </a:t>
            </a:r>
            <a:r>
              <a:rPr lang="en-US" sz="2400" u="sng" dirty="0">
                <a:solidFill>
                  <a:srgbClr val="7030A0"/>
                </a:solidFill>
              </a:rPr>
              <a:t>4 vs.4 </a:t>
            </a:r>
            <a:r>
              <a:rPr lang="en-US" sz="2400" dirty="0">
                <a:solidFill>
                  <a:srgbClr val="7030A0"/>
                </a:solidFill>
              </a:rPr>
              <a:t>(one touch game play) using area of </a:t>
            </a:r>
            <a:r>
              <a:rPr lang="en-US" sz="2400" u="sng" dirty="0">
                <a:solidFill>
                  <a:srgbClr val="7030A0"/>
                </a:solidFill>
              </a:rPr>
              <a:t>30m x20m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2. </a:t>
            </a:r>
            <a:r>
              <a:rPr lang="en-US" sz="2400" dirty="0">
                <a:solidFill>
                  <a:srgbClr val="FF0000"/>
                </a:solidFill>
              </a:rPr>
              <a:t>Medium skill</a:t>
            </a:r>
            <a:r>
              <a:rPr lang="en-US" sz="2400" dirty="0">
                <a:solidFill>
                  <a:srgbClr val="7030A0"/>
                </a:solidFill>
              </a:rPr>
              <a:t>: Able to pass and dribble ball (</a:t>
            </a:r>
            <a:r>
              <a:rPr lang="en-US" sz="2400" u="sng" dirty="0">
                <a:solidFill>
                  <a:srgbClr val="7030A0"/>
                </a:solidFill>
              </a:rPr>
              <a:t>close, loose and India dribble</a:t>
            </a:r>
            <a:r>
              <a:rPr lang="en-US" sz="2400" dirty="0">
                <a:solidFill>
                  <a:srgbClr val="7030A0"/>
                </a:solidFill>
              </a:rPr>
              <a:t>) in game situation of 3 vs.3 using area of </a:t>
            </a:r>
            <a:r>
              <a:rPr lang="en-US" sz="2400" u="sng" dirty="0">
                <a:solidFill>
                  <a:srgbClr val="7030A0"/>
                </a:solidFill>
              </a:rPr>
              <a:t>30x10m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3. </a:t>
            </a:r>
            <a:r>
              <a:rPr lang="en-US" sz="2400" dirty="0">
                <a:solidFill>
                  <a:srgbClr val="FF0000"/>
                </a:solidFill>
              </a:rPr>
              <a:t>Low skill</a:t>
            </a:r>
            <a:r>
              <a:rPr lang="en-US" sz="2400" dirty="0">
                <a:solidFill>
                  <a:srgbClr val="7030A0"/>
                </a:solidFill>
              </a:rPr>
              <a:t>: Able to pass and dribble (</a:t>
            </a:r>
            <a:r>
              <a:rPr lang="en-US" sz="2400" u="sng" dirty="0">
                <a:solidFill>
                  <a:srgbClr val="7030A0"/>
                </a:solidFill>
              </a:rPr>
              <a:t>close and loose dribble</a:t>
            </a:r>
            <a:r>
              <a:rPr lang="en-US" sz="2400" dirty="0">
                <a:solidFill>
                  <a:srgbClr val="7030A0"/>
                </a:solidFill>
              </a:rPr>
              <a:t>) in game situation of 3 vs.3 using area of 30x10m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</a:rPr>
              <a:t>Cognitive</a:t>
            </a:r>
            <a:r>
              <a:rPr lang="en-US" sz="2400" dirty="0">
                <a:solidFill>
                  <a:srgbClr val="7030A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Able to make decision when to pass or dribble in game situations of 3vs.3 or 4vs.4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</a:rPr>
              <a:t>Affective: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Able to enjoy playing in a game play of 3vs.3 or 4vs.4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279686463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1469</Words>
  <Application>Microsoft Office PowerPoint</Application>
  <PresentationFormat>Widescreen</PresentationFormat>
  <Paragraphs>118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Courier New</vt:lpstr>
      <vt:lpstr>FSBrabo</vt:lpstr>
      <vt:lpstr>Garamond</vt:lpstr>
      <vt:lpstr>Helvetica Neue</vt:lpstr>
      <vt:lpstr>Open Sans</vt:lpstr>
      <vt:lpstr>Palatino Linotype</vt:lpstr>
      <vt:lpstr>Wingdings</vt:lpstr>
      <vt:lpstr>Office Theme</vt:lpstr>
      <vt:lpstr>Savon</vt:lpstr>
      <vt:lpstr> Development of style e tactical (SET) model </vt:lpstr>
      <vt:lpstr>Malaysia: Sports and Physical Education</vt:lpstr>
      <vt:lpstr> Higher Education Intuition in Malaysia  (PE, Sports Science. Sports Coaching )</vt:lpstr>
      <vt:lpstr> The Style ‘E’ Tactical (SET) Pedagogical Model</vt:lpstr>
      <vt:lpstr>The value of developing the integrated SET pedagogical model</vt:lpstr>
      <vt:lpstr>Heuristic development of SET Pedagogical model</vt:lpstr>
      <vt:lpstr>    SET Lesson structure</vt:lpstr>
      <vt:lpstr>Practical example a unit of lesson plan in hockey for form 2 students (14 years old)</vt:lpstr>
      <vt:lpstr>Learning Objectives</vt:lpstr>
      <vt:lpstr>PowerPoint Presentation</vt:lpstr>
      <vt:lpstr>PowerPoint Presentation</vt:lpstr>
      <vt:lpstr>PowerPoint Presentation</vt:lpstr>
      <vt:lpstr>Preliminary research of SET Pedagogical Model</vt:lpstr>
      <vt:lpstr>References: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move to an innovative games teaching model: Style E Tactical (SET) Nathan, Sanmuga (author); Haynes, John E  (authorAsia-Pacific Journal of Health, Sport and Physical Education, 4(3), p. 287-302</dc:title>
  <dc:creator>Lenovo Ideapad 3</dc:creator>
  <cp:lastModifiedBy>Lenovo Ideapad 3</cp:lastModifiedBy>
  <cp:revision>86</cp:revision>
  <dcterms:created xsi:type="dcterms:W3CDTF">2022-03-01T08:22:39Z</dcterms:created>
  <dcterms:modified xsi:type="dcterms:W3CDTF">2022-03-14T12:01:28Z</dcterms:modified>
</cp:coreProperties>
</file>